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2"/>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38" r:id="rId31"/>
    <p:sldId id="2146847239" r:id="rId32"/>
    <p:sldId id="2146847240" r:id="rId33"/>
    <p:sldId id="2146847241" r:id="rId34"/>
    <p:sldId id="2146847245" r:id="rId35"/>
    <p:sldId id="2146847242" r:id="rId36"/>
    <p:sldId id="2146847220" r:id="rId37"/>
    <p:sldId id="2146847204" r:id="rId38"/>
    <p:sldId id="2146847209" r:id="rId39"/>
    <p:sldId id="2146847211" r:id="rId40"/>
    <p:sldId id="2146847210" r:id="rId41"/>
    <p:sldId id="2146847212" r:id="rId42"/>
    <p:sldId id="2146847133" r:id="rId43"/>
    <p:sldId id="2146847223" r:id="rId44"/>
    <p:sldId id="2146847224" r:id="rId45"/>
    <p:sldId id="2146847222" r:id="rId46"/>
    <p:sldId id="258" r:id="rId47"/>
    <p:sldId id="2146847225" r:id="rId48"/>
    <p:sldId id="2146847138" r:id="rId49"/>
    <p:sldId id="2146847226" r:id="rId50"/>
    <p:sldId id="2146847243" r:id="rId51"/>
    <p:sldId id="2146847128" r:id="rId52"/>
    <p:sldId id="877" r:id="rId53"/>
    <p:sldId id="2146847175" r:id="rId54"/>
    <p:sldId id="845" r:id="rId55"/>
    <p:sldId id="2076136319" r:id="rId56"/>
    <p:sldId id="2146847205" r:id="rId57"/>
    <p:sldId id="2146847165" r:id="rId58"/>
    <p:sldId id="2146847173" r:id="rId59"/>
    <p:sldId id="2146847195" r:id="rId60"/>
    <p:sldId id="2146847164" r:id="rId61"/>
    <p:sldId id="2146847174" r:id="rId62"/>
    <p:sldId id="2076136332" r:id="rId63"/>
    <p:sldId id="2076136335" r:id="rId64"/>
    <p:sldId id="2146847130" r:id="rId65"/>
    <p:sldId id="2146847148" r:id="rId66"/>
    <p:sldId id="2146847149" r:id="rId67"/>
    <p:sldId id="2146847150" r:id="rId68"/>
    <p:sldId id="2146847151" r:id="rId69"/>
    <p:sldId id="2146847197" r:id="rId70"/>
    <p:sldId id="2146847152" r:id="rId71"/>
    <p:sldId id="2146847153" r:id="rId72"/>
    <p:sldId id="2146847154" r:id="rId73"/>
    <p:sldId id="2146847155" r:id="rId74"/>
    <p:sldId id="2146847134" r:id="rId75"/>
    <p:sldId id="521" r:id="rId76"/>
    <p:sldId id="2146847227" r:id="rId77"/>
    <p:sldId id="2146847229" r:id="rId78"/>
    <p:sldId id="2146847230" r:id="rId79"/>
    <p:sldId id="2146847228" r:id="rId80"/>
    <p:sldId id="2146847232" r:id="rId81"/>
    <p:sldId id="2146847233" r:id="rId82"/>
    <p:sldId id="523" r:id="rId83"/>
    <p:sldId id="2146847234" r:id="rId84"/>
    <p:sldId id="2146847235" r:id="rId85"/>
    <p:sldId id="2146847236" r:id="rId86"/>
    <p:sldId id="522" r:id="rId87"/>
    <p:sldId id="2146847162" r:id="rId88"/>
    <p:sldId id="2146847129" r:id="rId89"/>
    <p:sldId id="1563" r:id="rId90"/>
    <p:sldId id="2146847142" r:id="rId91"/>
    <p:sldId id="2076136299" r:id="rId92"/>
    <p:sldId id="2146847177" r:id="rId93"/>
    <p:sldId id="2146847178" r:id="rId94"/>
    <p:sldId id="2146847144" r:id="rId95"/>
    <p:sldId id="2146847180" r:id="rId96"/>
    <p:sldId id="2146847179" r:id="rId97"/>
    <p:sldId id="2146847221" r:id="rId98"/>
    <p:sldId id="2146847184" r:id="rId99"/>
    <p:sldId id="2146847181" r:id="rId100"/>
    <p:sldId id="2146847185" r:id="rId101"/>
    <p:sldId id="2146847186" r:id="rId102"/>
    <p:sldId id="2146847183" r:id="rId103"/>
    <p:sldId id="2076136293" r:id="rId104"/>
    <p:sldId id="2146847187" r:id="rId105"/>
    <p:sldId id="2146847188" r:id="rId106"/>
    <p:sldId id="2076136298" r:id="rId107"/>
    <p:sldId id="2076136296" r:id="rId108"/>
    <p:sldId id="2076136297" r:id="rId109"/>
    <p:sldId id="2146847194" r:id="rId110"/>
    <p:sldId id="2146847193" r:id="rId111"/>
    <p:sldId id="2146847191" r:id="rId112"/>
    <p:sldId id="2146847192" r:id="rId113"/>
    <p:sldId id="2076136313" r:id="rId114"/>
    <p:sldId id="2076136308" r:id="rId115"/>
    <p:sldId id="2076136348" r:id="rId116"/>
    <p:sldId id="2076136349" r:id="rId117"/>
    <p:sldId id="2076136350" r:id="rId118"/>
    <p:sldId id="2076136351" r:id="rId119"/>
    <p:sldId id="2076136352" r:id="rId120"/>
    <p:sldId id="2146847147"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102" d="100"/>
          <a:sy n="102" d="100"/>
        </p:scale>
        <p:origin x="132" y="16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128"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 Id="rId4" Type="http://schemas.openxmlformats.org/officeDocument/2006/relationships/image" Target="../media/image16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flat" dir="t"/>
        </a:scene3d>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64</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104</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1/11/2023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1/11/2023 1:16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1/11/2023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34</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43</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44</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1/11/2023 1:27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1/11/2023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1/11/2023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0.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8.jpeg"/></Relationships>
</file>

<file path=ppt/slides/_rels/slide10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99.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7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5.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260.png"/></Relationships>
</file>

<file path=ppt/slides/_rels/slide96.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300.png"/><Relationship Id="rId7" Type="http://schemas.openxmlformats.org/officeDocument/2006/relationships/image" Target="../media/image43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0" Type="http://schemas.openxmlformats.org/officeDocument/2006/relationships/image" Target="../media/image371.png"/><Relationship Id="rId4" Type="http://schemas.openxmlformats.org/officeDocument/2006/relationships/image" Target="../media/image40.png"/><Relationship Id="rId9" Type="http://schemas.openxmlformats.org/officeDocument/2006/relationships/image" Target="../media/image451.png"/></Relationships>
</file>

<file path=ppt/slides/_rels/slide9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9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3261674" y="4005540"/>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6" name="Arrow: Left 5">
            <a:extLst>
              <a:ext uri="{FF2B5EF4-FFF2-40B4-BE49-F238E27FC236}">
                <a16:creationId xmlns:a16="http://schemas.microsoft.com/office/drawing/2014/main" id="{585A0B47-B729-9AC8-C692-DE5864FAD966}"/>
              </a:ext>
            </a:extLst>
          </p:cNvPr>
          <p:cNvSpPr/>
          <p:nvPr/>
        </p:nvSpPr>
        <p:spPr>
          <a:xfrm>
            <a:off x="2441542" y="1802958"/>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Exploring Z3 with use cases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330767E-A926-F5AB-92FA-EA8F5DD30BC5}"/>
              </a:ext>
            </a:extLst>
          </p:cNvPr>
          <p:cNvSpPr txBox="1"/>
          <p:nvPr/>
        </p:nvSpPr>
        <p:spPr>
          <a:xfrm>
            <a:off x="7329467" y="5360548"/>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spTree>
    <p:extLst>
      <p:ext uri="{BB962C8B-B14F-4D97-AF65-F5344CB8AC3E}">
        <p14:creationId xmlns:p14="http://schemas.microsoft.com/office/powerpoint/2010/main" val="3170668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Using 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Decision Procedures</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actually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071319" y="1235330"/>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160796"/>
              <a:gd name="adj2" fmla="val -163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3"/>
          <a:stretch>
            <a:fillRect/>
          </a:stretch>
        </p:blipFill>
        <p:spPr>
          <a:xfrm>
            <a:off x="1241691" y="4078599"/>
            <a:ext cx="3823543" cy="3768725"/>
          </a:xfrm>
          <a:prstGeom prst="rect">
            <a:avLst/>
          </a:prstGeom>
        </p:spPr>
      </p:pic>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4"/>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p:sp>
        <p:nvSpPr>
          <p:cNvPr id="4" name="Rectangle: Rounded Corners 3">
            <a:extLst>
              <a:ext uri="{FF2B5EF4-FFF2-40B4-BE49-F238E27FC236}">
                <a16:creationId xmlns:a16="http://schemas.microsoft.com/office/drawing/2014/main" id="{BE33D60B-FE7E-4CA7-BAB3-A1D8BB991954}"/>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Why not E-matching?</a:t>
            </a:r>
          </a:p>
        </p:txBody>
      </p:sp>
      <p:sp>
        <p:nvSpPr>
          <p:cNvPr id="4" name="Rectangle: Rounded Corners 3">
            <a:extLst>
              <a:ext uri="{FF2B5EF4-FFF2-40B4-BE49-F238E27FC236}">
                <a16:creationId xmlns:a16="http://schemas.microsoft.com/office/drawing/2014/main" id="{DD8B5514-1507-0138-4DEB-4E79D2AD72D6}"/>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Figuring out why </a:t>
            </a:r>
            <a:r>
              <a:rPr lang="en-US" dirty="0" err="1"/>
              <a:t>sat.smt</a:t>
            </a:r>
            <a:r>
              <a:rPr lang="en-US" dirty="0"/>
              <a:t>=true does not work</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97537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Elim-</a:t>
            </a:r>
            <a:r>
              <a:rPr lang="en-US" dirty="0" err="1"/>
              <a:t>unconstr</a:t>
            </a:r>
            <a:r>
              <a:rPr lang="en-US" dirty="0"/>
              <a:t> tactic</a:t>
            </a:r>
          </a:p>
        </p:txBody>
      </p:sp>
      <p:sp>
        <p:nvSpPr>
          <p:cNvPr id="4" name="Rectangle: Rounded Corners 3">
            <a:extLst>
              <a:ext uri="{FF2B5EF4-FFF2-40B4-BE49-F238E27FC236}">
                <a16:creationId xmlns:a16="http://schemas.microsoft.com/office/drawing/2014/main" id="{723625BA-8513-A67A-F5DC-1F9D4CC4B189}"/>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524535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Controlling phase selection, and pre-processing</a:t>
            </a:r>
          </a:p>
          <a:p>
            <a:r>
              <a:rPr lang="en-US" dirty="0"/>
              <a:t>Notes about dev feedback</a:t>
            </a:r>
          </a:p>
        </p:txBody>
      </p:sp>
      <p:sp>
        <p:nvSpPr>
          <p:cNvPr id="4" name="Rectangle: Rounded Corners 3">
            <a:extLst>
              <a:ext uri="{FF2B5EF4-FFF2-40B4-BE49-F238E27FC236}">
                <a16:creationId xmlns:a16="http://schemas.microsoft.com/office/drawing/2014/main" id="{23771A01-B429-B4B9-AFB7-A091F41E2636}"/>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50595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p:txBody>
      </p:sp>
      <p:sp>
        <p:nvSpPr>
          <p:cNvPr id="4" name="Rectangle: Rounded Corners 3">
            <a:extLst>
              <a:ext uri="{FF2B5EF4-FFF2-40B4-BE49-F238E27FC236}">
                <a16:creationId xmlns:a16="http://schemas.microsoft.com/office/drawing/2014/main" id="{9A833C36-C106-7981-8A09-EF0E58BDE263}"/>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437824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p:txBody>
      </p:sp>
      <p:sp>
        <p:nvSpPr>
          <p:cNvPr id="5" name="TextBox 4">
            <a:extLst>
              <a:ext uri="{FF2B5EF4-FFF2-40B4-BE49-F238E27FC236}">
                <a16:creationId xmlns:a16="http://schemas.microsoft.com/office/drawing/2014/main" id="{5E02A634-1A24-8720-9C60-2965B47F2A70}"/>
              </a:ext>
            </a:extLst>
          </p:cNvPr>
          <p:cNvSpPr txBox="1"/>
          <p:nvPr/>
        </p:nvSpPr>
        <p:spPr>
          <a:xfrm>
            <a:off x="1879076" y="6064549"/>
            <a:ext cx="7944439" cy="369332"/>
          </a:xfrm>
          <a:prstGeom prst="rect">
            <a:avLst/>
          </a:prstGeom>
          <a:noFill/>
        </p:spPr>
        <p:txBody>
          <a:bodyPr wrap="square">
            <a:spAutoFit/>
          </a:bodyPr>
          <a:lstStyle/>
          <a:p>
            <a:r>
              <a:rPr lang="en-US" dirty="0"/>
              <a:t>(apply (then simplify (with bit-blast :</a:t>
            </a:r>
            <a:r>
              <a:rPr lang="en-US" dirty="0" err="1"/>
              <a:t>blast_quant</a:t>
            </a:r>
            <a:r>
              <a:rPr lang="en-US" dirty="0"/>
              <a:t> true) </a:t>
            </a:r>
            <a:r>
              <a:rPr lang="en-US" dirty="0" err="1"/>
              <a:t>qsat</a:t>
            </a:r>
            <a:r>
              <a:rPr lang="en-US" dirty="0"/>
              <a:t>) :</a:t>
            </a:r>
            <a:r>
              <a:rPr lang="en-US" dirty="0" err="1"/>
              <a:t>print_statistics</a:t>
            </a:r>
            <a:r>
              <a:rPr lang="en-US" dirty="0"/>
              <a:t> true)</a:t>
            </a:r>
          </a:p>
        </p:txBody>
      </p:sp>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1747887" y="2192878"/>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Custom procedure</a:t>
            </a:r>
          </a:p>
        </p:txBody>
      </p:sp>
      <p:sp>
        <p:nvSpPr>
          <p:cNvPr id="4" name="Rectangle: Rounded Corners 3">
            <a:extLst>
              <a:ext uri="{FF2B5EF4-FFF2-40B4-BE49-F238E27FC236}">
                <a16:creationId xmlns:a16="http://schemas.microsoft.com/office/drawing/2014/main" id="{45892727-D6F6-2D4D-BE5E-75B1FA8F6D3F}"/>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93091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Tree>
    <p:extLst>
      <p:ext uri="{BB962C8B-B14F-4D97-AF65-F5344CB8AC3E}">
        <p14:creationId xmlns:p14="http://schemas.microsoft.com/office/powerpoint/2010/main" val="117647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2907448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6915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08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817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40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02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674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539495595"/>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531825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76880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3132181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Where it applies</a:t>
            </a:r>
          </a:p>
        </p:txBody>
      </p:sp>
      <p:sp>
        <p:nvSpPr>
          <p:cNvPr id="3" name="Content Placeholder 2">
            <a:extLst>
              <a:ext uri="{FF2B5EF4-FFF2-40B4-BE49-F238E27FC236}">
                <a16:creationId xmlns:a16="http://schemas.microsoft.com/office/drawing/2014/main" id="{CAE10AB3-DDA2-BE86-E700-874D7A9760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1376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28FF-0B63-1DE8-E67D-DCB9E57906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672851-A69C-9AAA-8806-63B65A4D8A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012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3596281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4328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7"/>
                <a:stretch>
                  <a:fillRect t="-1099" r="-850" b="-1648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4FDE6A2-5C14-B4BD-C825-BFD915C9798B}"/>
              </a:ext>
            </a:extLst>
          </p:cNvPr>
          <p:cNvGrpSpPr/>
          <p:nvPr/>
        </p:nvGrpSpPr>
        <p:grpSpPr>
          <a:xfrm>
            <a:off x="300740" y="4337699"/>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3" grpId="0"/>
      <p:bldP spid="4" grpId="0"/>
      <p:bldP spid="7" grpId="0" animBg="1"/>
      <p:bldP spid="9" grpId="0" animBg="1"/>
      <p:bldP spid="10" grpId="0" animBg="1"/>
      <p:bldP spid="11"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4555</TotalTime>
  <Words>5415</Words>
  <Application>Microsoft Office PowerPoint</Application>
  <PresentationFormat>Widescreen</PresentationFormat>
  <Paragraphs>1056</Paragraphs>
  <Slides>117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117</vt:i4>
      </vt:variant>
    </vt:vector>
  </HeadingPairs>
  <TitlesOfParts>
    <vt:vector size="127"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vt:lpstr>
      <vt:lpstr>Retrieving information</vt:lpstr>
      <vt:lpstr>Retrieving information</vt:lpstr>
      <vt:lpstr>Retrieving information</vt:lpstr>
      <vt:lpstr>Retrieving information</vt:lpstr>
      <vt:lpstr>Retrieving information</vt:lpstr>
      <vt:lpstr>Retrieving information</vt:lpstr>
      <vt:lpstr>Retrieving information - recap</vt:lpstr>
      <vt:lpstr>Encoding – generic rules</vt:lpstr>
      <vt:lpstr>Encoding – The power of SAT solvers (?)</vt:lpstr>
      <vt:lpstr>Encoding – CDCL(EUF) </vt:lpstr>
      <vt:lpstr>Controlling Search</vt:lpstr>
      <vt:lpstr>Controlling Search - Arithmetic</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Retrieving Information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MBQI – Where it applies</vt:lpstr>
      <vt:lpstr>PowerPoint Presentation</vt:lpstr>
      <vt:lpstr>Quantifier Elimination / Satisfiability</vt:lpstr>
      <vt:lpstr>MBP</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280</cp:revision>
  <dcterms:created xsi:type="dcterms:W3CDTF">2020-08-26T00:59:18Z</dcterms:created>
  <dcterms:modified xsi:type="dcterms:W3CDTF">2023-01-11T22:39:29Z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